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2" r:id="rId4"/>
  </p:sldMasterIdLst>
  <p:notesMasterIdLst>
    <p:notesMasterId r:id="rId13"/>
  </p:notesMasterIdLst>
  <p:handoutMasterIdLst>
    <p:handoutMasterId r:id="rId14"/>
  </p:handoutMasterIdLst>
  <p:sldIdLst>
    <p:sldId id="373" r:id="rId5"/>
    <p:sldId id="1802" r:id="rId6"/>
    <p:sldId id="1803" r:id="rId7"/>
    <p:sldId id="1804" r:id="rId8"/>
    <p:sldId id="1805" r:id="rId9"/>
    <p:sldId id="1806" r:id="rId10"/>
    <p:sldId id="1807" r:id="rId11"/>
    <p:sldId id="1476" r:id="rId12"/>
  </p:sldIdLst>
  <p:sldSz cx="9144000" cy="5143500" type="screen16x9"/>
  <p:notesSz cx="6834188" cy="99790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23">
          <p15:clr>
            <a:srgbClr val="A4A3A4"/>
          </p15:clr>
        </p15:guide>
        <p15:guide id="2" orient="horz" pos="666">
          <p15:clr>
            <a:srgbClr val="A4A3A4"/>
          </p15:clr>
        </p15:guide>
        <p15:guide id="3" pos="5552">
          <p15:clr>
            <a:srgbClr val="A4A3A4"/>
          </p15:clr>
        </p15:guide>
        <p15:guide id="4" pos="224">
          <p15:clr>
            <a:srgbClr val="A4A3A4"/>
          </p15:clr>
        </p15:guide>
        <p15:guide id="5" orient="horz" pos="2471">
          <p15:clr>
            <a:srgbClr val="A4A3A4"/>
          </p15:clr>
        </p15:guide>
        <p15:guide id="6" orient="horz" pos="584">
          <p15:clr>
            <a:srgbClr val="A4A3A4"/>
          </p15:clr>
        </p15:guide>
        <p15:guide id="7" orient="horz" pos="1525">
          <p15:clr>
            <a:srgbClr val="A4A3A4"/>
          </p15:clr>
        </p15:guide>
        <p15:guide id="8" orient="horz" pos="176">
          <p15:clr>
            <a:srgbClr val="A4A3A4"/>
          </p15:clr>
        </p15:guide>
        <p15:guide id="9" orient="horz" pos="638">
          <p15:clr>
            <a:srgbClr val="A4A3A4"/>
          </p15:clr>
        </p15:guide>
        <p15:guide id="10" orient="horz" pos="3151">
          <p15:clr>
            <a:srgbClr val="A4A3A4"/>
          </p15:clr>
        </p15:guide>
        <p15:guide id="11" orient="horz" pos="2640">
          <p15:clr>
            <a:srgbClr val="A4A3A4"/>
          </p15:clr>
        </p15:guide>
        <p15:guide id="12" pos="5534">
          <p15:clr>
            <a:srgbClr val="A4A3A4"/>
          </p15:clr>
        </p15:guide>
        <p15:guide id="13" pos="226">
          <p15:clr>
            <a:srgbClr val="A4A3A4"/>
          </p15:clr>
        </p15:guide>
        <p15:guide id="14" pos="2970">
          <p15:clr>
            <a:srgbClr val="A4A3A4"/>
          </p15:clr>
        </p15:guide>
        <p15:guide id="15" pos="476">
          <p15:clr>
            <a:srgbClr val="A4A3A4"/>
          </p15:clr>
        </p15:guide>
        <p15:guide id="16" pos="278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5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6E1B"/>
    <a:srgbClr val="FC9B2F"/>
    <a:srgbClr val="ED1C2E"/>
    <a:srgbClr val="F6972E"/>
    <a:srgbClr val="FF5A6B"/>
    <a:srgbClr val="535353"/>
    <a:srgbClr val="939393"/>
    <a:srgbClr val="3F94CC"/>
    <a:srgbClr val="666666"/>
    <a:srgbClr val="8788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02" autoAdjust="0"/>
    <p:restoredTop sz="70884" autoAdjust="0"/>
  </p:normalViewPr>
  <p:slideViewPr>
    <p:cSldViewPr snapToGrid="0">
      <p:cViewPr varScale="1">
        <p:scale>
          <a:sx n="118" d="100"/>
          <a:sy n="118" d="100"/>
        </p:scale>
        <p:origin x="2216" y="192"/>
      </p:cViewPr>
      <p:guideLst>
        <p:guide orient="horz" pos="2723"/>
        <p:guide orient="horz" pos="666"/>
        <p:guide pos="5552"/>
        <p:guide pos="224"/>
        <p:guide orient="horz" pos="2471"/>
        <p:guide orient="horz" pos="584"/>
        <p:guide orient="horz" pos="1525"/>
        <p:guide orient="horz" pos="176"/>
        <p:guide orient="horz" pos="638"/>
        <p:guide orient="horz" pos="3151"/>
        <p:guide orient="horz" pos="2640"/>
        <p:guide pos="5534"/>
        <p:guide pos="226"/>
        <p:guide pos="2970"/>
        <p:guide pos="476"/>
        <p:guide pos="278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9" d="100"/>
          <a:sy n="89" d="100"/>
        </p:scale>
        <p:origin x="4488" y="168"/>
      </p:cViewPr>
      <p:guideLst>
        <p:guide orient="horz" pos="3143"/>
        <p:guide pos="215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71125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58CDE-C114-442B-91BB-C02E4A897291}" type="datetimeFigureOut">
              <a:rPr lang="de-DE" smtClean="0"/>
              <a:t>12.02.20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71125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94D9C-2044-4EEC-8AAC-456FB9F09C0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105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jpg>
</file>

<file path=ppt/media/image12.jp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1.png>
</file>

<file path=ppt/media/image22.svg>
</file>

<file path=ppt/media/image23.png>
</file>

<file path=ppt/media/image24.jpeg>
</file>

<file path=ppt/media/image25.jpg>
</file>

<file path=ppt/media/image26.jpg>
</file>

<file path=ppt/media/image27.jpg>
</file>

<file path=ppt/media/image28.jpg>
</file>

<file path=ppt/media/image29.png>
</file>

<file path=ppt/media/image30.png>
</file>

<file path=ppt/media/image32.png>
</file>

<file path=ppt/media/image33.jpeg>
</file>

<file path=ppt/media/image34.jpeg>
</file>

<file path=ppt/media/image35.png>
</file>

<file path=ppt/media/image36.png>
</file>

<file path=ppt/media/image4.png>
</file>

<file path=ppt/media/image5.sv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1143000" y="0"/>
            <a:ext cx="9139238" cy="5141913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0" y="5676181"/>
            <a:ext cx="6834188" cy="3907841"/>
          </a:xfrm>
          <a:prstGeom prst="rect">
            <a:avLst/>
          </a:prstGeom>
        </p:spPr>
        <p:txBody>
          <a:bodyPr vert="horz" lIns="252000" tIns="45720" rIns="25200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71125" y="9750338"/>
            <a:ext cx="2961481" cy="2269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8432-0240-4102-B75D-1C8A47998186}" type="slidenum">
              <a:rPr lang="de-DE" smtClean="0"/>
              <a:t>‹#›</a:t>
            </a:fld>
            <a:endParaRPr lang="de-DE"/>
          </a:p>
        </p:txBody>
      </p:sp>
      <p:cxnSp>
        <p:nvCxnSpPr>
          <p:cNvPr id="9" name="Gerade Verbindung 8"/>
          <p:cNvCxnSpPr/>
          <p:nvPr/>
        </p:nvCxnSpPr>
        <p:spPr>
          <a:xfrm>
            <a:off x="0" y="5350005"/>
            <a:ext cx="683418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8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Bef>
        <a:spcPts val="1200"/>
      </a:spcBef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1pPr>
    <a:lvl2pPr marL="171450" indent="-171450" algn="l" defTabSz="914400" rtl="0" eaLnBrk="1" latinLnBrk="0" hangingPunct="1">
      <a:spcBef>
        <a:spcPts val="1200"/>
      </a:spcBef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2pPr>
    <a:lvl3pPr marL="361950" indent="-190500" algn="l" defTabSz="914400" rtl="0" eaLnBrk="1" latinLnBrk="0" hangingPunct="1">
      <a:spcBef>
        <a:spcPts val="600"/>
      </a:spcBef>
      <a:buFont typeface="Arial" pitchFamily="34" charset="0"/>
      <a:buChar char="•"/>
      <a:tabLst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3pPr>
    <a:lvl4pPr marL="533400" indent="-171450" algn="l" defTabSz="914400" rtl="0" eaLnBrk="1" latinLnBrk="0" hangingPunct="1"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rgbClr val="535353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0323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0499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0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png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emf"/><Relationship Id="rId7" Type="http://schemas.openxmlformats.org/officeDocument/2006/relationships/image" Target="../media/image5.sv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7.sv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7" Type="http://schemas.openxmlformats.org/officeDocument/2006/relationships/image" Target="../media/image16.svg"/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0.png"/><Relationship Id="rId5" Type="http://schemas.openxmlformats.org/officeDocument/2006/relationships/image" Target="../media/image14.svg"/><Relationship Id="rId4" Type="http://schemas.openxmlformats.org/officeDocument/2006/relationships/image" Target="../media/image29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0.sv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4.svg"/><Relationship Id="rId7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8.emf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18.png"/><Relationship Id="rId4" Type="http://schemas.openxmlformats.org/officeDocument/2006/relationships/image" Target="../media/image5.svg"/><Relationship Id="rId9" Type="http://schemas.openxmlformats.org/officeDocument/2006/relationships/image" Target="../media/image20.emf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9.png"/><Relationship Id="rId7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0.svg"/><Relationship Id="rId9" Type="http://schemas.openxmlformats.org/officeDocument/2006/relationships/image" Target="../media/image20.emf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0.emf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A29DD979-3A54-48A6-A22A-FDC5A1B3EE0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035" y="4736175"/>
            <a:ext cx="5562600" cy="266700"/>
          </a:xfrm>
          <a:prstGeom prst="rect">
            <a:avLst/>
          </a:prstGeom>
        </p:spPr>
      </p:pic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 dirty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671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092D89D9-1FD6-4D2F-9D09-5F0F2B710871}"/>
              </a:ext>
            </a:extLst>
          </p:cNvPr>
          <p:cNvSpPr/>
          <p:nvPr userDrawn="1"/>
        </p:nvSpPr>
        <p:spPr>
          <a:xfrm>
            <a:off x="-11010" y="-1"/>
            <a:ext cx="9155010" cy="5143501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69AB79E-654E-403C-A81E-D3FFF90DE5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8000" y="183600"/>
            <a:ext cx="1378800" cy="27576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51451F8-AE7E-41C2-969E-8B96A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753" y="183600"/>
            <a:ext cx="7123328" cy="38598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3074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D24153-0811-4AB1-83A2-DDBC4141CA86}"/>
              </a:ext>
            </a:extLst>
          </p:cNvPr>
          <p:cNvSpPr/>
          <p:nvPr userDrawn="1"/>
        </p:nvSpPr>
        <p:spPr>
          <a:xfrm>
            <a:off x="-11010" y="0"/>
            <a:ext cx="9155010" cy="5143500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E9EE54-3057-4CAA-BFBD-6591E6965A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8000" y="183600"/>
            <a:ext cx="1378800" cy="27576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AD720BF1-7F7D-40C8-8722-1457C24E5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753" y="183600"/>
            <a:ext cx="7123328" cy="38598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98636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BF6EC13-A217-46FF-B833-15F4E80EE926}"/>
              </a:ext>
            </a:extLst>
          </p:cNvPr>
          <p:cNvSpPr/>
          <p:nvPr userDrawn="1"/>
        </p:nvSpPr>
        <p:spPr>
          <a:xfrm>
            <a:off x="-11010" y="0"/>
            <a:ext cx="9155010" cy="5143500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943D0A-B558-4E95-97AB-CAECC108DC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8000" y="183600"/>
            <a:ext cx="1378800" cy="27576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D6023618-6CC9-493B-93D5-C80CC5B51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753" y="183600"/>
            <a:ext cx="7123328" cy="38598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270001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1F0E14E-85EE-4A7A-9031-446A3D03915F}"/>
              </a:ext>
            </a:extLst>
          </p:cNvPr>
          <p:cNvSpPr/>
          <p:nvPr userDrawn="1"/>
        </p:nvSpPr>
        <p:spPr>
          <a:xfrm>
            <a:off x="-11010" y="-1"/>
            <a:ext cx="9155010" cy="3924299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FC0A1987-A0F7-48BE-80A5-6722510945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055" y="1121569"/>
            <a:ext cx="8102880" cy="1505157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A1CCB88-124B-480F-9286-2866580935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8000" y="183600"/>
            <a:ext cx="1378800" cy="275760"/>
          </a:xfrm>
          <a:prstGeom prst="rect">
            <a:avLst/>
          </a:prstGeom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11E6D8D-37CE-4FEF-A990-15667DCD6C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1024" y="4712670"/>
            <a:ext cx="889463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DDEE0E11-E8D8-4077-85B7-406F19EB2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0217" y="4717499"/>
            <a:ext cx="704771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Kafka </a:t>
            </a:r>
            <a:r>
              <a:rPr lang="de-DE" dirty="0" err="1"/>
              <a:t>as</a:t>
            </a:r>
            <a:r>
              <a:rPr lang="de-DE" dirty="0"/>
              <a:t> an Event Store –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Enough</a:t>
            </a:r>
            <a:r>
              <a:rPr lang="de-DE" dirty="0"/>
              <a:t>?</a:t>
            </a: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7C13BF8C-866F-4A9D-9F03-D9C153D96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6006" y="4712671"/>
            <a:ext cx="57528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2F7BC2B-0DC4-AA4B-B982-09862EE6D313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9" name="Picture 6" descr="Bildergebnis für twitter">
            <a:extLst>
              <a:ext uri="{FF2B5EF4-FFF2-40B4-BE49-F238E27FC236}">
                <a16:creationId xmlns:a16="http://schemas.microsoft.com/office/drawing/2014/main" id="{801B29C3-A59A-6449-9833-8C661093F7E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459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C67582C-2D49-48EE-B03E-1B6C28A3A250}"/>
              </a:ext>
            </a:extLst>
          </p:cNvPr>
          <p:cNvSpPr/>
          <p:nvPr userDrawn="1"/>
        </p:nvSpPr>
        <p:spPr>
          <a:xfrm>
            <a:off x="-11010" y="-1"/>
            <a:ext cx="9155010" cy="3924299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47DFC092-A942-4224-B76B-183ACC3B8E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8000" y="183600"/>
            <a:ext cx="1378800" cy="275760"/>
          </a:xfrm>
          <a:prstGeom prst="rect">
            <a:avLst/>
          </a:prstGeom>
        </p:spPr>
      </p:pic>
      <p:sp>
        <p:nvSpPr>
          <p:cNvPr id="18" name="Titel 1">
            <a:extLst>
              <a:ext uri="{FF2B5EF4-FFF2-40B4-BE49-F238E27FC236}">
                <a16:creationId xmlns:a16="http://schemas.microsoft.com/office/drawing/2014/main" id="{CA15387C-2715-4DAC-B6D7-ADA2AA2CA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055" y="1121569"/>
            <a:ext cx="8102880" cy="1505157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08DF3C16-9D31-4812-8763-A8FB7F96ED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1024" y="4712670"/>
            <a:ext cx="889463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B8CB4D-28D3-4DE4-8587-1696B5BFD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0217" y="4717499"/>
            <a:ext cx="704771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Kafka as an Event Store – is it Good Enough?</a:t>
            </a:r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7520853E-47E9-4612-97E1-8AB2BA1D1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6006" y="4712671"/>
            <a:ext cx="57528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9" name="Fußzeilenplatzhalter 7">
            <a:extLst>
              <a:ext uri="{FF2B5EF4-FFF2-40B4-BE49-F238E27FC236}">
                <a16:creationId xmlns:a16="http://schemas.microsoft.com/office/drawing/2014/main" id="{C93B6325-EE03-3F4F-B541-FD2D1E2F56F8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10" name="Picture 6" descr="Bildergebnis für twitter">
            <a:extLst>
              <a:ext uri="{FF2B5EF4-FFF2-40B4-BE49-F238E27FC236}">
                <a16:creationId xmlns:a16="http://schemas.microsoft.com/office/drawing/2014/main" id="{440C70F2-2194-C743-8C14-0CA97305FBD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85601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5C66A956-B0FF-4319-9B71-E4531186362B}"/>
              </a:ext>
            </a:extLst>
          </p:cNvPr>
          <p:cNvSpPr/>
          <p:nvPr userDrawn="1"/>
        </p:nvSpPr>
        <p:spPr>
          <a:xfrm>
            <a:off x="-11010" y="-1"/>
            <a:ext cx="9155010" cy="3924299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DE85DEA6-17F2-4AFC-BC2F-05A406D4BC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055" y="1121569"/>
            <a:ext cx="8102880" cy="1505157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3369EA8D-B86D-4B83-BB75-16A59680A7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8000" y="183600"/>
            <a:ext cx="1378800" cy="275760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C96C2F84-0FF5-4C9E-AF01-D500921931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1024" y="4712670"/>
            <a:ext cx="889463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5DC4A7-5535-4FCE-BB48-E802E6205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0217" y="4717499"/>
            <a:ext cx="704771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Kafka as an Event Store – is it Good Enough?</a:t>
            </a:r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774571A-8C5E-44A5-A068-8AA7E65AE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6006" y="4712671"/>
            <a:ext cx="57528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9" name="Fußzeilenplatzhalter 7">
            <a:extLst>
              <a:ext uri="{FF2B5EF4-FFF2-40B4-BE49-F238E27FC236}">
                <a16:creationId xmlns:a16="http://schemas.microsoft.com/office/drawing/2014/main" id="{93C495A8-4792-6E4D-875D-400353F01F0B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10" name="Picture 6" descr="Bildergebnis für twitter">
            <a:extLst>
              <a:ext uri="{FF2B5EF4-FFF2-40B4-BE49-F238E27FC236}">
                <a16:creationId xmlns:a16="http://schemas.microsoft.com/office/drawing/2014/main" id="{52CD6AF1-99CC-C645-B805-28138A5AD4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065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01AC582-1C43-4B27-92CD-CC98F881CFD3}"/>
              </a:ext>
            </a:extLst>
          </p:cNvPr>
          <p:cNvSpPr/>
          <p:nvPr userDrawn="1"/>
        </p:nvSpPr>
        <p:spPr>
          <a:xfrm>
            <a:off x="-11010" y="-1"/>
            <a:ext cx="9155010" cy="3924299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1343DAFB-CFA7-4C3E-BB19-0EF647D01D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055" y="1121569"/>
            <a:ext cx="8102880" cy="1505157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9EB3827D-7209-4D67-8A7F-93493C8072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8000" y="183600"/>
            <a:ext cx="1378800" cy="275760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D56F2200-CFDD-4F9C-A826-D2A5163006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1024" y="4712670"/>
            <a:ext cx="889463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00ABE1D4-35DF-451B-A8F6-603A16531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0217" y="4717499"/>
            <a:ext cx="704771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Kafka as an Event Store – is it Good Enough?</a:t>
            </a:r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B3A3C30-14AE-4792-A8EB-78D8015A1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6006" y="4712671"/>
            <a:ext cx="57528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9" name="Fußzeilenplatzhalter 7">
            <a:extLst>
              <a:ext uri="{FF2B5EF4-FFF2-40B4-BE49-F238E27FC236}">
                <a16:creationId xmlns:a16="http://schemas.microsoft.com/office/drawing/2014/main" id="{C19095E3-F564-4341-886C-4795505F56A6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10" name="Picture 6" descr="Bildergebnis für twitter">
            <a:extLst>
              <a:ext uri="{FF2B5EF4-FFF2-40B4-BE49-F238E27FC236}">
                <a16:creationId xmlns:a16="http://schemas.microsoft.com/office/drawing/2014/main" id="{637D6CF2-0618-7441-9FD3-55E531CE2A3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0247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6" y="120885"/>
            <a:ext cx="7235933" cy="588376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1024" y="4712670"/>
            <a:ext cx="889463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0217" y="4717499"/>
            <a:ext cx="704771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Kafka as an Event Store – is it Good Enough?</a:t>
            </a:r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6006" y="4712671"/>
            <a:ext cx="57528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09447A5-C892-3043-9491-E871416C3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006" y="801522"/>
            <a:ext cx="8691921" cy="381405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ußzeilenplatzhalter 7">
            <a:extLst>
              <a:ext uri="{FF2B5EF4-FFF2-40B4-BE49-F238E27FC236}">
                <a16:creationId xmlns:a16="http://schemas.microsoft.com/office/drawing/2014/main" id="{1948A82E-8933-334C-A14C-A1FC97937BFE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10" name="Picture 6" descr="Bildergebnis für twitter">
            <a:extLst>
              <a:ext uri="{FF2B5EF4-FFF2-40B4-BE49-F238E27FC236}">
                <a16:creationId xmlns:a16="http://schemas.microsoft.com/office/drawing/2014/main" id="{B3B064FE-4E80-A048-82C1-01D46B18278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80089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0845DB9C-1CC1-4BF6-BC71-6EECD640F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006" y="119961"/>
            <a:ext cx="7235933" cy="824768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40AFFC1-5C34-4994-BF5F-AD132A511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1024" y="4712670"/>
            <a:ext cx="889463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C6124B7C-A990-4786-B7E0-E4D8D544D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0217" y="4717499"/>
            <a:ext cx="704771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Kafka as an Event Store – is it Good Enough?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7DA6385C-DBEB-4C72-9F77-F4103A640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6006" y="4712671"/>
            <a:ext cx="57528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80FF614-42F1-5C47-936E-342A3AE25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006" y="1133898"/>
            <a:ext cx="8691921" cy="351158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110E88B-44DC-EC4E-850C-7D93D4CDCCFB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9" name="Picture 6" descr="Bildergebnis für twitter">
            <a:extLst>
              <a:ext uri="{FF2B5EF4-FFF2-40B4-BE49-F238E27FC236}">
                <a16:creationId xmlns:a16="http://schemas.microsoft.com/office/drawing/2014/main" id="{694645D5-49F8-DE49-BC68-9C3456B9A2B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82664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1024" y="4712670"/>
            <a:ext cx="889463" cy="274637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10217" y="4717499"/>
            <a:ext cx="7047710" cy="274637"/>
          </a:xfrm>
        </p:spPr>
        <p:txBody>
          <a:bodyPr/>
          <a:lstStyle/>
          <a:p>
            <a:r>
              <a:rPr lang="de-DE"/>
              <a:t>Kafka as an Event Store – is it Good Enough?</a:t>
            </a:r>
            <a:endParaRPr lang="de-DE" dirty="0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6006" y="4712671"/>
            <a:ext cx="575288" cy="274637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85F5376-6C35-9A41-A458-143BD897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6" y="120885"/>
            <a:ext cx="7235933" cy="588376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34272B0-8383-0846-A1FC-1CB41AD7A52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266007" y="801522"/>
            <a:ext cx="4305994" cy="381405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ABC4780B-F1F8-1A4B-A400-06F841801BC2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4651933" y="801522"/>
            <a:ext cx="4305994" cy="381405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A4DA7A1-B0B7-074C-AAE3-BDAE43B08312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9" name="Picture 6" descr="Bildergebnis für twitter">
            <a:extLst>
              <a:ext uri="{FF2B5EF4-FFF2-40B4-BE49-F238E27FC236}">
                <a16:creationId xmlns:a16="http://schemas.microsoft.com/office/drawing/2014/main" id="{7327581F-EC3C-2C4E-89BD-51CF988EA5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128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B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2D58D1A-EBC9-4981-9A96-3DD3C08234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035" y="4736175"/>
            <a:ext cx="5562600" cy="2667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 dirty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9684955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7">
            <a:extLst>
              <a:ext uri="{FF2B5EF4-FFF2-40B4-BE49-F238E27FC236}">
                <a16:creationId xmlns:a16="http://schemas.microsoft.com/office/drawing/2014/main" id="{A246EF04-7AB8-41B9-8397-57D4D4D071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10325" y="801522"/>
            <a:ext cx="2129661" cy="1733135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3" name="Bildplatzhalter 7">
            <a:extLst>
              <a:ext uri="{FF2B5EF4-FFF2-40B4-BE49-F238E27FC236}">
                <a16:creationId xmlns:a16="http://schemas.microsoft.com/office/drawing/2014/main" id="{F009CE96-EDBA-46E1-8BE6-3764D0A87F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63373" y="2314644"/>
            <a:ext cx="1938804" cy="1733135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4" name="Bildplatzhalter 7">
            <a:extLst>
              <a:ext uri="{FF2B5EF4-FFF2-40B4-BE49-F238E27FC236}">
                <a16:creationId xmlns:a16="http://schemas.microsoft.com/office/drawing/2014/main" id="{06FDF7DB-374E-46E3-9ACF-59C3DC604A8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10325" y="2626919"/>
            <a:ext cx="2129661" cy="1418244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07E86153-C323-4264-B22F-AEF5D7A9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1024" y="4712670"/>
            <a:ext cx="889463" cy="274637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E479F8CE-C5CB-47A3-91D9-F3C4BBCE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10217" y="4717499"/>
            <a:ext cx="7047710" cy="274637"/>
          </a:xfrm>
        </p:spPr>
        <p:txBody>
          <a:bodyPr/>
          <a:lstStyle/>
          <a:p>
            <a:r>
              <a:rPr lang="de-DE"/>
              <a:t>Kafka as an Event Store – is it Good Enough?</a:t>
            </a:r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AD49767D-4A65-4126-9DF4-01018EB1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6006" y="4712671"/>
            <a:ext cx="575288" cy="274637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90C427C8-2741-724B-9628-2422BD9EC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6" y="120885"/>
            <a:ext cx="7235933" cy="588376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21" name="Bildplatzhalter 7">
            <a:extLst>
              <a:ext uri="{FF2B5EF4-FFF2-40B4-BE49-F238E27FC236}">
                <a16:creationId xmlns:a16="http://schemas.microsoft.com/office/drawing/2014/main" id="{78588EE9-BF7D-D849-B737-57C402339B8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63374" y="801522"/>
            <a:ext cx="1938804" cy="141757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2" name="Bildplatzhalter 7">
            <a:extLst>
              <a:ext uri="{FF2B5EF4-FFF2-40B4-BE49-F238E27FC236}">
                <a16:creationId xmlns:a16="http://schemas.microsoft.com/office/drawing/2014/main" id="{4B763E0A-146D-7D44-BBCD-B077402437F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266006" y="801522"/>
            <a:ext cx="4289219" cy="324364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1" name="Fußzeilenplatzhalter 7">
            <a:extLst>
              <a:ext uri="{FF2B5EF4-FFF2-40B4-BE49-F238E27FC236}">
                <a16:creationId xmlns:a16="http://schemas.microsoft.com/office/drawing/2014/main" id="{621BD2D1-CB2E-754A-AC97-B560C6DAEFD8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19" name="Picture 6" descr="Bildergebnis für twitter">
            <a:extLst>
              <a:ext uri="{FF2B5EF4-FFF2-40B4-BE49-F238E27FC236}">
                <a16:creationId xmlns:a16="http://schemas.microsoft.com/office/drawing/2014/main" id="{028CE9D8-D4E5-C34E-B52E-ADB58D911C9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6706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8"/>
          <p:cNvSpPr>
            <a:spLocks noGrp="1"/>
          </p:cNvSpPr>
          <p:nvPr>
            <p:ph sz="quarter" idx="17"/>
          </p:nvPr>
        </p:nvSpPr>
        <p:spPr>
          <a:xfrm>
            <a:off x="266006" y="2327179"/>
            <a:ext cx="8151160" cy="4891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260592" y="1388878"/>
            <a:ext cx="8156574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 dirty="0"/>
              <a:t>Platzhalter: Schrift Courier New, nicht kleiner als 14pt</a:t>
            </a:r>
          </a:p>
          <a:p>
            <a:pPr lvl="1"/>
            <a:r>
              <a:rPr lang="de-DE" dirty="0"/>
              <a:t>Text</a:t>
            </a:r>
          </a:p>
          <a:p>
            <a:pPr lvl="2"/>
            <a:r>
              <a:rPr lang="de-DE" dirty="0"/>
              <a:t>Text</a:t>
            </a:r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60592" y="2922687"/>
            <a:ext cx="8156574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 dirty="0"/>
              <a:t>Platzhalter: Schrift Courier New, nicht kleiner als 14pt</a:t>
            </a:r>
          </a:p>
          <a:p>
            <a:pPr lvl="1"/>
            <a:r>
              <a:rPr lang="de-DE" dirty="0"/>
              <a:t>Text</a:t>
            </a:r>
          </a:p>
          <a:p>
            <a:pPr lvl="2"/>
            <a:r>
              <a:rPr lang="de-DE" dirty="0"/>
              <a:t>Text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D0CC3800-DF97-E340-AD61-35C134DA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1024" y="4712670"/>
            <a:ext cx="889463" cy="274637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063538CD-B88E-E148-9EB7-3FAE9E8C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10217" y="4717499"/>
            <a:ext cx="7047710" cy="274637"/>
          </a:xfrm>
        </p:spPr>
        <p:txBody>
          <a:bodyPr/>
          <a:lstStyle/>
          <a:p>
            <a:r>
              <a:rPr lang="de-DE"/>
              <a:t>Kafka as an Event Store – is it Good Enough?</a:t>
            </a:r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0419B832-494C-0B40-903A-4AD5A587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6006" y="4712671"/>
            <a:ext cx="575288" cy="274637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16FD33CA-3A33-F341-8E19-BB81280A0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6" y="120885"/>
            <a:ext cx="7235933" cy="588376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9" name="Inhaltsplatzhalter 2">
            <a:extLst>
              <a:ext uri="{FF2B5EF4-FFF2-40B4-BE49-F238E27FC236}">
                <a16:creationId xmlns:a16="http://schemas.microsoft.com/office/drawing/2014/main" id="{080D1A91-EC3B-3C4F-ACB4-BB3BC6D7F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007" y="801522"/>
            <a:ext cx="8151160" cy="48099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Fußzeilenplatzhalter 7">
            <a:extLst>
              <a:ext uri="{FF2B5EF4-FFF2-40B4-BE49-F238E27FC236}">
                <a16:creationId xmlns:a16="http://schemas.microsoft.com/office/drawing/2014/main" id="{1769BD60-FF17-B042-BE50-741ECB4A566E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14" name="Picture 6" descr="Bildergebnis für twitter">
            <a:extLst>
              <a:ext uri="{FF2B5EF4-FFF2-40B4-BE49-F238E27FC236}">
                <a16:creationId xmlns:a16="http://schemas.microsoft.com/office/drawing/2014/main" id="{48E05855-0AC1-C148-AB0F-2174C633FF0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07852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260592" y="3359752"/>
            <a:ext cx="8156574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 dirty="0"/>
              <a:t>Platzhalter: Schrift Courier New, nicht kleiner als 14pt</a:t>
            </a:r>
          </a:p>
          <a:p>
            <a:pPr lvl="1"/>
            <a:r>
              <a:rPr lang="de-DE" dirty="0"/>
              <a:t>Text</a:t>
            </a:r>
          </a:p>
          <a:p>
            <a:pPr lvl="2"/>
            <a:r>
              <a:rPr lang="de-DE" dirty="0"/>
              <a:t>Text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D7805B6F-4861-7347-9C97-EDF9ADB6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1024" y="4712670"/>
            <a:ext cx="889463" cy="274637"/>
          </a:xfrm>
        </p:spPr>
        <p:txBody>
          <a:bodyPr/>
          <a:lstStyle/>
          <a:p>
            <a:endParaRPr lang="de-DE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D4D68F10-9007-3848-8395-953654E57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10217" y="4717499"/>
            <a:ext cx="7047710" cy="274637"/>
          </a:xfrm>
        </p:spPr>
        <p:txBody>
          <a:bodyPr/>
          <a:lstStyle/>
          <a:p>
            <a:r>
              <a:rPr lang="de-DE"/>
              <a:t>Kafka as an Event Store – is it Good Enough?</a:t>
            </a: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C576A2A5-D3A3-0E4F-AAEA-6FF9E38D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6006" y="4712671"/>
            <a:ext cx="575288" cy="274637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7FF42DDC-53FA-F04A-9E77-9323D41C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6" y="120885"/>
            <a:ext cx="7235933" cy="588376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42BB6BFF-C8C2-2F43-89AE-1D4F8B0BE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007" y="801522"/>
            <a:ext cx="8151160" cy="24814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7288097-CD53-DE47-B545-5E48FC0C40F9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14" name="Picture 6" descr="Bildergebnis für twitter">
            <a:extLst>
              <a:ext uri="{FF2B5EF4-FFF2-40B4-BE49-F238E27FC236}">
                <a16:creationId xmlns:a16="http://schemas.microsoft.com/office/drawing/2014/main" id="{38619FAC-1B6F-D14C-BE92-CC2AC81C79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57852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04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CEADDCB-7D21-435A-AE0F-ADB12F7ED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88890B-5B56-4165-9978-173138E34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Kafka as an Event Store – is it Good Enough?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12235A-B783-4A55-B666-3BF9867C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5" name="Fußzeilenplatzhalter 7">
            <a:extLst>
              <a:ext uri="{FF2B5EF4-FFF2-40B4-BE49-F238E27FC236}">
                <a16:creationId xmlns:a16="http://schemas.microsoft.com/office/drawing/2014/main" id="{5AD75CD9-9012-D14B-B53A-F70A1D031240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6" name="Picture 6" descr="Bildergebnis für twitter">
            <a:extLst>
              <a:ext uri="{FF2B5EF4-FFF2-40B4-BE49-F238E27FC236}">
                <a16:creationId xmlns:a16="http://schemas.microsoft.com/office/drawing/2014/main" id="{1B4BAF6B-F3DB-D44C-B09F-9F297494BE4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80707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7">
            <a:extLst>
              <a:ext uri="{FF2B5EF4-FFF2-40B4-BE49-F238E27FC236}">
                <a16:creationId xmlns:a16="http://schemas.microsoft.com/office/drawing/2014/main" id="{B2ADB31B-AC96-104F-8C1B-D0002EADAB2D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3" name="Picture 6" descr="Bildergebnis für twitter">
            <a:extLst>
              <a:ext uri="{FF2B5EF4-FFF2-40B4-BE49-F238E27FC236}">
                <a16:creationId xmlns:a16="http://schemas.microsoft.com/office/drawing/2014/main" id="{ED879305-F758-2240-A682-29E92DB0AAE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37816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61E9220-6A60-446D-8BAA-B69D4A8053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7956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F34E63E-B948-7C4D-81D0-A899CEB82F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9563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610CE57-631B-1F4A-9DAE-B5BF9B1A2F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3603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_Twitter_Blo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70F69672-99B8-4D41-9DC5-E03013709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0465" y="4712082"/>
            <a:ext cx="6151191" cy="301019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 bwMode="auto">
          <a:xfrm>
            <a:off x="240465" y="280908"/>
            <a:ext cx="8544760" cy="3975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r>
              <a:rPr lang="de-CH" noProof="0" dirty="0"/>
              <a:t>Überschrift nur eine Zeile</a:t>
            </a:r>
          </a:p>
        </p:txBody>
      </p:sp>
      <p:sp>
        <p:nvSpPr>
          <p:cNvPr id="11" name="Textplatzhalt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246811" y="733147"/>
            <a:ext cx="8538414" cy="544550"/>
          </a:xfrm>
        </p:spPr>
        <p:txBody>
          <a:bodyPr lIns="108000"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Untertitel optional</a:t>
            </a:r>
          </a:p>
        </p:txBody>
      </p:sp>
      <p:sp>
        <p:nvSpPr>
          <p:cNvPr id="13" name="Textplatzhalt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240465" y="1320007"/>
            <a:ext cx="8544759" cy="315515"/>
          </a:xfrm>
        </p:spPr>
        <p:txBody>
          <a:bodyPr lIns="108000"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Referent(en)</a:t>
            </a:r>
          </a:p>
        </p:txBody>
      </p:sp>
      <p:sp>
        <p:nvSpPr>
          <p:cNvPr id="12" name="Textplatzhalter 22"/>
          <p:cNvSpPr>
            <a:spLocks noGrp="1"/>
          </p:cNvSpPr>
          <p:nvPr>
            <p:ph type="body" sz="quarter" idx="16" hasCustomPrompt="1"/>
          </p:nvPr>
        </p:nvSpPr>
        <p:spPr>
          <a:xfrm>
            <a:off x="701040" y="3441702"/>
            <a:ext cx="2233495" cy="315515"/>
          </a:xfrm>
        </p:spPr>
        <p:txBody>
          <a:bodyPr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@Twitter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42CA6E3-64EA-1B40-905A-D2B6745DDB9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1800" y="3472182"/>
            <a:ext cx="309880" cy="25028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C263DCA-9456-A54B-B7D9-EC01F6F8368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3060661" y="3442166"/>
            <a:ext cx="383625" cy="277063"/>
          </a:xfrm>
          <a:prstGeom prst="rect">
            <a:avLst/>
          </a:prstGeom>
        </p:spPr>
      </p:pic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31F0E55B-6760-304B-BEE9-A6B3626899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96096" y="3439568"/>
            <a:ext cx="2233495" cy="315515"/>
          </a:xfrm>
        </p:spPr>
        <p:txBody>
          <a:bodyPr/>
          <a:lstStyle>
            <a:lvl1pPr>
              <a:defRPr sz="2000" b="1" i="0" baseline="0">
                <a:solidFill>
                  <a:srgbClr val="FFFFFF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pPr lvl="0"/>
            <a:r>
              <a:rPr lang="de-CH" noProof="0" dirty="0"/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27991571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as an Event Store – is it Good Enough?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 bwMode="gray">
          <a:xfrm>
            <a:off x="643907" y="923597"/>
            <a:ext cx="8141318" cy="3491999"/>
          </a:xfrm>
        </p:spPr>
        <p:txBody>
          <a:bodyPr/>
          <a:lstStyle>
            <a:lvl1pPr marL="342000" indent="-342000">
              <a:lnSpc>
                <a:spcPts val="1900"/>
              </a:lnSpc>
              <a:buClr>
                <a:srgbClr val="666666"/>
              </a:buClr>
              <a:buFont typeface="+mj-lt"/>
              <a:buAutoNum type="arabicPeriod"/>
              <a:defRPr lang="de-DE" sz="1600" b="1" i="0" dirty="0" smtClean="0"/>
            </a:lvl1pPr>
            <a:lvl2pPr marL="504000" indent="-180000">
              <a:lnSpc>
                <a:spcPts val="1900"/>
              </a:lnSpc>
              <a:spcBef>
                <a:spcPts val="0"/>
              </a:spcBef>
              <a:buClr>
                <a:schemeClr val="tx1"/>
              </a:buClr>
              <a:buSzPct val="90000"/>
              <a:defRPr lang="de-DE" sz="1600" baseline="0" dirty="0" smtClean="0">
                <a:solidFill>
                  <a:srgbClr val="666666"/>
                </a:solidFill>
              </a:defRPr>
            </a:lvl2pPr>
            <a:lvl3pPr marL="324000" indent="0">
              <a:spcBef>
                <a:spcPts val="0"/>
              </a:spcBef>
              <a:spcAft>
                <a:spcPts val="0"/>
              </a:spcAft>
              <a:buNone/>
              <a:defRPr lang="de-DE" dirty="0" smtClean="0"/>
            </a:lvl3pPr>
            <a:lvl4pPr>
              <a:defRPr lang="de-DE" dirty="0" smtClean="0"/>
            </a:lvl4pPr>
            <a:lvl5pPr>
              <a:defRPr lang="de-DE" dirty="0"/>
            </a:lvl5pPr>
            <a:lvl6pPr>
              <a:defRPr/>
            </a:lvl6pPr>
            <a:lvl7pPr>
              <a:defRPr/>
            </a:lvl7pPr>
          </a:lstStyle>
          <a:p>
            <a:pPr lvl="0"/>
            <a:r>
              <a:rPr lang="de-CH" noProof="0" dirty="0"/>
              <a:t>Erste Überschrift</a:t>
            </a:r>
          </a:p>
          <a:p>
            <a:pPr lvl="1"/>
            <a:r>
              <a:rPr lang="de-CH" noProof="0" dirty="0"/>
              <a:t>Erster Eintrag</a:t>
            </a:r>
          </a:p>
          <a:p>
            <a:pPr lvl="1"/>
            <a:r>
              <a:rPr lang="de-CH" noProof="0" dirty="0"/>
              <a:t>Zweiter Eintrag</a:t>
            </a:r>
          </a:p>
        </p:txBody>
      </p:sp>
      <p:sp>
        <p:nvSpPr>
          <p:cNvPr id="7" name="Fußzeilenplatzhalter 7">
            <a:extLst>
              <a:ext uri="{FF2B5EF4-FFF2-40B4-BE49-F238E27FC236}">
                <a16:creationId xmlns:a16="http://schemas.microsoft.com/office/drawing/2014/main" id="{CE4B2954-0AEF-9C42-8150-C2885231942E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8" name="Picture 6" descr="Bildergebnis für twitter">
            <a:extLst>
              <a:ext uri="{FF2B5EF4-FFF2-40B4-BE49-F238E27FC236}">
                <a16:creationId xmlns:a16="http://schemas.microsoft.com/office/drawing/2014/main" id="{F8B93346-40E3-284E-BA17-3924BD1C3D7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20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C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63F2A91-ABA0-4892-B668-472A0FE7033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035" y="4736175"/>
            <a:ext cx="5562600" cy="266700"/>
          </a:xfrm>
          <a:prstGeom prst="rect">
            <a:avLst/>
          </a:prstGeom>
        </p:spPr>
      </p:pic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 dirty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37973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as an Event Store – is it Good Enough?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649091" y="927106"/>
            <a:ext cx="8136134" cy="3491999"/>
          </a:xfrm>
        </p:spPr>
        <p:txBody>
          <a:bodyPr/>
          <a:lstStyle>
            <a:lvl4pPr marL="674688" indent="-182563">
              <a:tabLst/>
              <a:defRPr/>
            </a:lvl4pPr>
            <a:lvl5pPr marL="852488" indent="-177800">
              <a:buClr>
                <a:schemeClr val="accent2"/>
              </a:buClr>
              <a:buFont typeface="Arial" charset="0"/>
              <a:buChar char="•"/>
              <a:tabLst/>
              <a:defRPr/>
            </a:lvl5pPr>
            <a:lvl6pPr marL="1073150" indent="-220663">
              <a:tabLst/>
              <a:defRPr baseline="0"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57DE8C6-2D9D-4349-865E-BD2CAD0F6C14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9" name="Picture 6" descr="Bildergebnis für twitter">
            <a:extLst>
              <a:ext uri="{FF2B5EF4-FFF2-40B4-BE49-F238E27FC236}">
                <a16:creationId xmlns:a16="http://schemas.microsoft.com/office/drawing/2014/main" id="{E1E72FAF-1E96-5345-88CD-DD54DE96E7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51529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ext 1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>
          <a:xfrm>
            <a:off x="1545090" y="4809038"/>
            <a:ext cx="4621248" cy="274637"/>
          </a:xfrm>
        </p:spPr>
        <p:txBody>
          <a:bodyPr/>
          <a:lstStyle/>
          <a:p>
            <a:r>
              <a:rPr lang="en-US"/>
              <a:t>Kafka as an Event Store – is it Good Enough?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647515" y="927105"/>
            <a:ext cx="8142472" cy="3265483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7747C03-3F2F-2247-A92F-962D948C60F1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9" name="Picture 6" descr="Bildergebnis für twitter">
            <a:extLst>
              <a:ext uri="{FF2B5EF4-FFF2-40B4-BE49-F238E27FC236}">
                <a16:creationId xmlns:a16="http://schemas.microsoft.com/office/drawing/2014/main" id="{2B52734A-5419-7E43-B66C-D90F9C8135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28338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as an Event Store – is it Good Enough?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649091" y="927099"/>
            <a:ext cx="3985662" cy="3491999"/>
          </a:xfrm>
        </p:spPr>
        <p:txBody>
          <a:bodyPr/>
          <a:lstStyle>
            <a:lvl2pPr marL="271463" marR="0" indent="-269875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2pPr>
            <a:lvl3pPr marL="468000" marR="0" indent="-18000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36466"/>
              </a:buClr>
              <a:buSzTx/>
              <a:buFont typeface="Lucida Grande"/>
              <a:buChar char="–"/>
              <a:tabLst/>
              <a:defRPr/>
            </a:lvl3pPr>
            <a:lvl4pPr marL="674688" marR="0" indent="-22225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SzTx/>
              <a:buFont typeface="Arial"/>
              <a:buChar char="•"/>
              <a:tabLst/>
              <a:defRPr/>
            </a:lvl4pPr>
            <a:lvl5pPr marL="674688" marR="0" indent="222250" algn="l" defTabSz="900113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accent2"/>
              </a:buClr>
              <a:buSzTx/>
              <a:buFont typeface="Arial" charset="0"/>
              <a:buChar char="•"/>
              <a:tabLst>
                <a:tab pos="887413" algn="l"/>
              </a:tabLst>
              <a:defRPr/>
            </a:lvl5pPr>
            <a:lvl6pPr marL="1117600" marR="0" indent="-220663" algn="l" defTabSz="914400" rtl="0" eaLnBrk="1" fontAlgn="auto" latinLnBrk="0" hangingPunct="1">
              <a:lnSpc>
                <a:spcPts val="1900"/>
              </a:lnSpc>
              <a:spcBef>
                <a:spcPts val="900"/>
              </a:spcBef>
              <a:spcAft>
                <a:spcPts val="0"/>
              </a:spcAft>
              <a:buClr>
                <a:srgbClr val="ED1C2E"/>
              </a:buClr>
              <a:buSzTx/>
              <a:buFont typeface="Segoe UI" pitchFamily="34" charset="0"/>
              <a:buChar char="&gt;"/>
              <a:tabLst/>
              <a:defRPr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Inhaltsplatzhalter 6"/>
          <p:cNvSpPr>
            <a:spLocks noGrp="1"/>
          </p:cNvSpPr>
          <p:nvPr>
            <p:ph sz="quarter" idx="14"/>
          </p:nvPr>
        </p:nvSpPr>
        <p:spPr>
          <a:xfrm>
            <a:off x="4799563" y="928800"/>
            <a:ext cx="3985662" cy="3491999"/>
          </a:xfrm>
        </p:spPr>
        <p:txBody>
          <a:bodyPr/>
          <a:lstStyle>
            <a:lvl2pPr marL="271463" marR="0" indent="-269875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lvl2pPr>
            <a:lvl3pPr marL="468000" marR="0" indent="-18000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36466"/>
              </a:buClr>
              <a:buSzTx/>
              <a:buFont typeface="Lucida Grande"/>
              <a:buChar char="–"/>
              <a:tabLst/>
              <a:defRPr/>
            </a:lvl3pPr>
            <a:lvl4pPr marL="674688" marR="0" indent="-222250" algn="l" defTabSz="914400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SzTx/>
              <a:buFont typeface="Arial"/>
              <a:buChar char="•"/>
              <a:tabLst/>
              <a:defRPr/>
            </a:lvl4pPr>
            <a:lvl5pPr marL="674688" marR="0" indent="222250" algn="l" defTabSz="900113" rtl="0" eaLnBrk="1" fontAlgn="base" latinLnBrk="0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accent2"/>
              </a:buClr>
              <a:buSzTx/>
              <a:buFont typeface="Arial" charset="0"/>
              <a:buChar char="•"/>
              <a:tabLst>
                <a:tab pos="887413" algn="l"/>
              </a:tabLst>
              <a:defRPr/>
            </a:lvl5pPr>
            <a:lvl6pPr marL="1117600" marR="0" indent="-220663" algn="l" defTabSz="914400" rtl="0" eaLnBrk="1" fontAlgn="auto" latinLnBrk="0" hangingPunct="1">
              <a:lnSpc>
                <a:spcPts val="1900"/>
              </a:lnSpc>
              <a:spcBef>
                <a:spcPts val="900"/>
              </a:spcBef>
              <a:spcAft>
                <a:spcPts val="0"/>
              </a:spcAft>
              <a:buClr>
                <a:srgbClr val="ED1C2E"/>
              </a:buClr>
              <a:buSzTx/>
              <a:buFont typeface="Segoe UI" pitchFamily="34" charset="0"/>
              <a:buChar char="&gt;"/>
              <a:tabLst/>
              <a:defRPr/>
            </a:lvl6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6237979-DA30-884B-8C33-FEB83391A1FD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9" name="Picture 6" descr="Bildergebnis für twitter">
            <a:extLst>
              <a:ext uri="{FF2B5EF4-FFF2-40B4-BE49-F238E27FC236}">
                <a16:creationId xmlns:a16="http://schemas.microsoft.com/office/drawing/2014/main" id="{2B709807-9712-2C4E-85EA-CEB9F3CF4BC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297264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Headline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as an Event Store – is it Good Enough?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649091" y="927106"/>
            <a:ext cx="8136134" cy="3491999"/>
          </a:xfrm>
        </p:spPr>
        <p:txBody>
          <a:bodyPr/>
          <a:lstStyle>
            <a:lvl2pPr marL="271463" indent="-269875">
              <a:buClr>
                <a:srgbClr val="FF0000"/>
              </a:buClr>
              <a:buSzPct val="100000"/>
              <a:buFontTx/>
              <a:buBlip>
                <a:blip r:embed="rId2"/>
              </a:buBlip>
              <a:defRPr/>
            </a:lvl2pPr>
            <a:lvl3pPr marL="468000" indent="-180000">
              <a:buClr>
                <a:schemeClr val="tx1"/>
              </a:buClr>
              <a:buFont typeface="Wingdings" charset="2"/>
              <a:buChar char="§"/>
              <a:defRPr/>
            </a:lvl3pPr>
            <a:lvl4pPr marL="674688" indent="-182563">
              <a:buClr>
                <a:schemeClr val="tx1"/>
              </a:buClr>
              <a:buFont typeface="Wingdings" charset="2"/>
              <a:buChar char="§"/>
              <a:tabLst/>
              <a:defRPr/>
            </a:lvl4pPr>
            <a:lvl5pPr marL="852488" indent="-177800">
              <a:buClr>
                <a:schemeClr val="tx1"/>
              </a:buClr>
              <a:buFont typeface="Wingdings" charset="2"/>
              <a:buChar char="§"/>
              <a:tabLst/>
              <a:defRPr/>
            </a:lvl5pPr>
            <a:lvl6pPr marL="1073150" indent="-220663">
              <a:buClr>
                <a:schemeClr val="tx1"/>
              </a:buClr>
              <a:buFont typeface="Wingdings" charset="2"/>
              <a:buChar char="§"/>
              <a:tabLst/>
              <a:defRPr baseline="0"/>
            </a:lvl6pPr>
            <a:lvl7pPr marL="1071563" indent="225425">
              <a:buFont typeface="Wingdings" charset="2"/>
              <a:buChar char="§"/>
              <a:tabLst/>
              <a:defRPr baseline="0"/>
            </a:lvl7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Achte Ebene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C0722F4-C31C-C043-9D1E-1DF9FCB47377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9" name="Picture 6" descr="Bildergebnis für twitter">
            <a:extLst>
              <a:ext uri="{FF2B5EF4-FFF2-40B4-BE49-F238E27FC236}">
                <a16:creationId xmlns:a16="http://schemas.microsoft.com/office/drawing/2014/main" id="{FFDD5FFF-1332-E24E-9502-E97E3FB307F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358375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Headlin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as an Event Store – is it Good Enough?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7">
            <a:extLst>
              <a:ext uri="{FF2B5EF4-FFF2-40B4-BE49-F238E27FC236}">
                <a16:creationId xmlns:a16="http://schemas.microsoft.com/office/drawing/2014/main" id="{B800920F-B375-9141-B99E-44494A98D561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7" name="Picture 6" descr="Bildergebnis für twitter">
            <a:extLst>
              <a:ext uri="{FF2B5EF4-FFF2-40B4-BE49-F238E27FC236}">
                <a16:creationId xmlns:a16="http://schemas.microsoft.com/office/drawing/2014/main" id="{AE9AA9CA-D048-2544-A673-558346A2936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7411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021931"/>
          </a:xfrm>
          <a:prstGeom prst="rect">
            <a:avLst/>
          </a:prstGeom>
        </p:spPr>
      </p:pic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Kafka as an Event Store – is it Good Enough?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AA1D080-129B-CB43-9B9B-B053798F4C9F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58775" y="1223011"/>
            <a:ext cx="8428038" cy="976646"/>
          </a:xfrm>
          <a:prstGeom prst="rect">
            <a:avLst/>
          </a:prstGeom>
        </p:spPr>
        <p:txBody>
          <a:bodyPr vert="horz" wrap="square" anchor="t" anchorCtr="0"/>
          <a:lstStyle>
            <a:lvl1pPr marL="0" indent="0" algn="ctr">
              <a:lnSpc>
                <a:spcPts val="4560"/>
              </a:lnSpc>
              <a:spcBef>
                <a:spcPts val="912"/>
              </a:spcBef>
              <a:buFontTx/>
              <a:buNone/>
              <a:defRPr sz="3800" b="1" i="0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  <a:latin typeface="Arial"/>
              </a:defRPr>
            </a:lvl1pPr>
          </a:lstStyle>
          <a:p>
            <a:pPr lvl="0"/>
            <a:r>
              <a:rPr lang="de-DE"/>
              <a:t>Kapitelname</a:t>
            </a:r>
          </a:p>
        </p:txBody>
      </p:sp>
    </p:spTree>
    <p:extLst>
      <p:ext uri="{BB962C8B-B14F-4D97-AF65-F5344CB8AC3E}">
        <p14:creationId xmlns:p14="http://schemas.microsoft.com/office/powerpoint/2010/main" val="191271029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tiv + Head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Bild_1_16zu9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9144000" cy="3921125"/>
          </a:xfrm>
          <a:prstGeom prst="rect">
            <a:avLst/>
          </a:prstGeom>
        </p:spPr>
      </p:pic>
      <p:sp>
        <p:nvSpPr>
          <p:cNvPr id="7" name="Datumsplatzhalter 6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Kafka as an Event Store – is it Good Enough?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5F83CEF-FF64-AB43-BB11-D3EC74EF46DA}" type="slidenum">
              <a:rPr lang="de-DE"/>
              <a:pPr/>
              <a:t>‹#›</a:t>
            </a:fld>
            <a:endParaRPr lang="de-DE"/>
          </a:p>
        </p:txBody>
      </p:sp>
      <p:sp>
        <p:nvSpPr>
          <p:cNvPr id="10" name="Textplatzhalter 5"/>
          <p:cNvSpPr>
            <a:spLocks noGrp="1"/>
          </p:cNvSpPr>
          <p:nvPr>
            <p:ph type="body" sz="quarter" idx="15"/>
          </p:nvPr>
        </p:nvSpPr>
        <p:spPr>
          <a:xfrm>
            <a:off x="225833" y="183788"/>
            <a:ext cx="8885742" cy="493586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ts val="3800"/>
              </a:lnSpc>
              <a:spcBef>
                <a:spcPts val="0"/>
              </a:spcBef>
              <a:buFontTx/>
              <a:buNone/>
              <a:defRPr sz="3800" b="1" i="0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  <a:latin typeface="Arial"/>
              </a:defRPr>
            </a:lvl1pPr>
            <a:lvl2pPr marL="0" indent="0">
              <a:lnSpc>
                <a:spcPts val="3100"/>
              </a:lnSpc>
              <a:spcBef>
                <a:spcPts val="0"/>
              </a:spcBef>
              <a:buFontTx/>
              <a:buNone/>
              <a:defRPr sz="2500" b="1" i="0" baseline="0">
                <a:solidFill>
                  <a:schemeClr val="bg1"/>
                </a:solidFill>
                <a:effectLst>
                  <a:outerShdw blurRad="180975" dist="50800" dir="2700000" algn="tl" rotWithShape="0">
                    <a:srgbClr val="000000">
                      <a:alpha val="50000"/>
                    </a:srgbClr>
                  </a:outerShdw>
                </a:effectLst>
                <a:latin typeface="Arial"/>
              </a:defRPr>
            </a:lvl2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16"/>
          <p:cNvSpPr>
            <a:spLocks noGrp="1"/>
          </p:cNvSpPr>
          <p:nvPr>
            <p:ph type="body" sz="quarter" idx="16"/>
          </p:nvPr>
        </p:nvSpPr>
        <p:spPr>
          <a:xfrm>
            <a:off x="237161" y="663796"/>
            <a:ext cx="8546477" cy="999559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ts val="3000"/>
              </a:lnSpc>
              <a:spcBef>
                <a:spcPts val="0"/>
              </a:spcBef>
              <a:buFontTx/>
              <a:buNone/>
              <a:defRPr sz="2500" b="1" i="0" baseline="0">
                <a:solidFill>
                  <a:schemeClr val="bg1"/>
                </a:solidFill>
                <a:effectLst>
                  <a:outerShdw blurRad="180975" dist="38100" dir="2700000" algn="tl" rotWithShape="0">
                    <a:srgbClr val="000000">
                      <a:alpha val="50000"/>
                    </a:srgbClr>
                  </a:outerShdw>
                </a:effectLst>
                <a:latin typeface="Arial"/>
              </a:defRPr>
            </a:lvl1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1" name="Fußzeilenplatzhalter 7">
            <a:extLst>
              <a:ext uri="{FF2B5EF4-FFF2-40B4-BE49-F238E27FC236}">
                <a16:creationId xmlns:a16="http://schemas.microsoft.com/office/drawing/2014/main" id="{0BC07284-D3AA-D146-8ED7-B6D655CC10A1}"/>
              </a:ext>
            </a:extLst>
          </p:cNvPr>
          <p:cNvSpPr txBox="1">
            <a:spLocks/>
          </p:cNvSpPr>
          <p:nvPr userDrawn="1"/>
        </p:nvSpPr>
        <p:spPr>
          <a:xfrm>
            <a:off x="8289178" y="4701784"/>
            <a:ext cx="834681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 baseline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gschmutz</a:t>
            </a:r>
          </a:p>
        </p:txBody>
      </p:sp>
      <p:pic>
        <p:nvPicPr>
          <p:cNvPr id="12" name="Picture 6" descr="Bildergebnis für twitter">
            <a:extLst>
              <a:ext uri="{FF2B5EF4-FFF2-40B4-BE49-F238E27FC236}">
                <a16:creationId xmlns:a16="http://schemas.microsoft.com/office/drawing/2014/main" id="{CA531EF3-2A01-5B47-8097-02DC3AD4817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753" y="4736785"/>
            <a:ext cx="266700" cy="22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865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Referent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11010" y="0"/>
            <a:ext cx="9155010" cy="3924299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 dirty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9023" y="906312"/>
            <a:ext cx="5305806" cy="2364042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 dirty="0"/>
              <a:t>Mastertextformat bearbeiten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4565" y="3431200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 dirty="0"/>
              <a:t>@Twitter</a:t>
            </a:r>
            <a:endParaRPr lang="de-CH" noProof="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0DCD5C4-8BD2-455F-ABCB-3179D310497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035" y="4736175"/>
            <a:ext cx="5562600" cy="266700"/>
          </a:xfrm>
          <a:prstGeom prst="rect">
            <a:avLst/>
          </a:prstGeom>
        </p:spPr>
      </p:pic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202" y="700686"/>
            <a:ext cx="2771495" cy="2771496"/>
          </a:xfrm>
          <a:prstGeom prst="ellipse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06135" y="3431200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 dirty="0"/>
              <a:t>Blog</a:t>
            </a:r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360659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 dirty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F1780E6-DE2C-284F-91B8-5F08971F257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35" y="4732767"/>
            <a:ext cx="56515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74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B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 dirty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5E6BAEBB-49B4-4A40-B56E-93D5B44B1845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35" y="4732767"/>
            <a:ext cx="56515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572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C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 dirty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A95BD248-4519-5541-9DD6-8772D11EFAA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35" y="4732767"/>
            <a:ext cx="56515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547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eferent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11010" y="0"/>
            <a:ext cx="9155010" cy="3924299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 dirty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9023" y="906312"/>
            <a:ext cx="5305806" cy="2364042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 dirty="0"/>
              <a:t>Mastertextformat bearbeiten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4565" y="3431200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 dirty="0"/>
              <a:t>@Twitter</a:t>
            </a:r>
            <a:endParaRPr lang="de-CH" noProof="0" dirty="0"/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202" y="700686"/>
            <a:ext cx="2771495" cy="2771496"/>
          </a:xfrm>
          <a:prstGeom prst="ellipse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06135" y="3431200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 dirty="0"/>
              <a:t>Blog</a:t>
            </a:r>
            <a:endParaRPr lang="de-CH" noProof="0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8F69D3-E6CD-F342-9D6C-09A4ED564B3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35" y="4732767"/>
            <a:ext cx="56515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517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B1A05EC-2898-40B2-AA4A-813F3782CFBF}"/>
              </a:ext>
            </a:extLst>
          </p:cNvPr>
          <p:cNvSpPr/>
          <p:nvPr userDrawn="1"/>
        </p:nvSpPr>
        <p:spPr>
          <a:xfrm>
            <a:off x="-11010" y="-1"/>
            <a:ext cx="9155010" cy="5143501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A7EEA1F-718B-4D8D-A87C-5BCF3B5148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8000" y="183600"/>
            <a:ext cx="1378800" cy="275760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62F7C8C-B66A-4CA3-BD15-B2603BB1A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611" y="183600"/>
            <a:ext cx="7123328" cy="38598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08272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2.svg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B473E93-FC20-4D08-8713-3AE69D77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7" y="154047"/>
            <a:ext cx="7165571" cy="382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8BB577-A660-4EF7-A95E-748B9B583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006" y="671743"/>
            <a:ext cx="8691921" cy="39669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CB7A18-A8DC-4D2B-8684-60DF641BFE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1024" y="4712670"/>
            <a:ext cx="889463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F19595-8AAD-48F1-B231-FC318D1A3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0217" y="4717499"/>
            <a:ext cx="704771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Kafka as an Event Store – is it Good Enough?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CD6109-0C89-455B-8E7D-82B3678C3B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6006" y="4712671"/>
            <a:ext cx="575288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CB8785-1E02-41B8-87DE-5367246382A1}"/>
              </a:ext>
            </a:extLst>
          </p:cNvPr>
          <p:cNvPicPr>
            <a:picLocks noChangeAspect="1"/>
          </p:cNvPicPr>
          <p:nvPr userDrawn="1"/>
        </p:nvPicPr>
        <p:blipFill>
          <a:blip r:embed="rId3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7577418" y="182947"/>
            <a:ext cx="1380510" cy="27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939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58" r:id="rId26"/>
    <p:sldLayoutId id="2147483759" r:id="rId27"/>
    <p:sldLayoutId id="2147483760" r:id="rId28"/>
    <p:sldLayoutId id="2147483761" r:id="rId29"/>
    <p:sldLayoutId id="2147483762" r:id="rId30"/>
    <p:sldLayoutId id="2147483763" r:id="rId31"/>
    <p:sldLayoutId id="2147483764" r:id="rId32"/>
    <p:sldLayoutId id="2147483765" r:id="rId33"/>
    <p:sldLayoutId id="2147483766" r:id="rId34"/>
    <p:sldLayoutId id="2147483767" r:id="rId35"/>
    <p:sldLayoutId id="2147483769" r:id="rId3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ker.com/get-started" TargetMode="External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github.com/TrivadisPF/platys" TargetMode="External"/><Relationship Id="rId5" Type="http://schemas.openxmlformats.org/officeDocument/2006/relationships/hyperlink" Target="https://github.com/TrivadisPF/platys/blob/master/documentation/install.md" TargetMode="External"/><Relationship Id="rId4" Type="http://schemas.openxmlformats.org/officeDocument/2006/relationships/hyperlink" Target="https://docs.docker.com/compose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ivadisPF/platys/blob/develop/platform-stacks/modern-data-platform/documentation/configuration.md" TargetMode="Externa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EFCC2D-D6EA-6F40-8A41-CCF6E0114FB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31332" y="3439779"/>
            <a:ext cx="5169608" cy="396008"/>
          </a:xfrm>
        </p:spPr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guidoschmutz.wordpress.com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6C29D3-4670-B242-8A99-669EC638916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gschmutz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Platys</a:t>
            </a:r>
            <a:r>
              <a:rPr lang="de-CH" dirty="0"/>
              <a:t> – </a:t>
            </a:r>
            <a:r>
              <a:rPr lang="de-CH" dirty="0" err="1"/>
              <a:t>Platform</a:t>
            </a:r>
            <a:r>
              <a:rPr lang="de-CH" dirty="0"/>
              <a:t> in </a:t>
            </a:r>
            <a:r>
              <a:rPr lang="de-CH"/>
              <a:t>a box</a:t>
            </a:r>
            <a:endParaRPr lang="en-US" dirty="0">
              <a:effectLst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Guido Schmutz, Ulises </a:t>
            </a:r>
            <a:r>
              <a:rPr lang="de-DE" dirty="0" err="1"/>
              <a:t>Fasoli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445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7DC665-E9EA-AC4C-A0BD-2ED221BFF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Trivadis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platys</a:t>
            </a:r>
            <a:r>
              <a:rPr lang="en-CH" dirty="0"/>
              <a:t> – Data Platform in a Box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EBB2179-6D9B-D54A-BBFE-E041D7FCB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007" y="801522"/>
            <a:ext cx="4317305" cy="3814058"/>
          </a:xfrm>
        </p:spPr>
        <p:txBody>
          <a:bodyPr/>
          <a:lstStyle/>
          <a:p>
            <a:r>
              <a:rPr lang="en-GB" dirty="0"/>
              <a:t>a toolset for generating and provisioning Modern Data Platforms based on </a:t>
            </a:r>
            <a:r>
              <a:rPr lang="en-GB" dirty="0">
                <a:hlinkClick r:id="rId3"/>
              </a:rPr>
              <a:t>Docker</a:t>
            </a:r>
            <a:r>
              <a:rPr lang="en-GB" dirty="0"/>
              <a:t> and </a:t>
            </a:r>
            <a:r>
              <a:rPr lang="en-GB" dirty="0">
                <a:hlinkClick r:id="rId4"/>
              </a:rPr>
              <a:t>Docker Compose</a:t>
            </a:r>
            <a:endParaRPr lang="en-GB" dirty="0"/>
          </a:p>
          <a:p>
            <a:r>
              <a:rPr lang="en-GB" dirty="0"/>
              <a:t>main use is for small-scale Data Lab projects, Proof-of-Concepts (</a:t>
            </a:r>
            <a:r>
              <a:rPr lang="en-GB" dirty="0" err="1"/>
              <a:t>PoC</a:t>
            </a:r>
            <a:r>
              <a:rPr lang="en-GB" dirty="0"/>
              <a:t>) or Proof-of-value (</a:t>
            </a:r>
            <a:r>
              <a:rPr lang="en-GB" dirty="0" err="1"/>
              <a:t>PoV</a:t>
            </a:r>
            <a:r>
              <a:rPr lang="en-GB" dirty="0"/>
              <a:t>) projects as well as trainings</a:t>
            </a:r>
          </a:p>
          <a:p>
            <a:r>
              <a:rPr lang="en-GB" dirty="0"/>
              <a:t>A concrete </a:t>
            </a:r>
            <a:r>
              <a:rPr lang="en-GB" i="1" dirty="0"/>
              <a:t>Platform</a:t>
            </a:r>
            <a:r>
              <a:rPr lang="en-GB" dirty="0"/>
              <a:t> is always generated based on a given </a:t>
            </a:r>
            <a:r>
              <a:rPr lang="en-GB" i="1" dirty="0"/>
              <a:t>Platform Stack</a:t>
            </a:r>
          </a:p>
          <a:p>
            <a:r>
              <a:rPr lang="en-GB" dirty="0"/>
              <a:t>See </a:t>
            </a:r>
            <a:r>
              <a:rPr lang="en-GB" dirty="0">
                <a:hlinkClick r:id="rId5"/>
              </a:rPr>
              <a:t>here</a:t>
            </a:r>
            <a:r>
              <a:rPr lang="en-GB" dirty="0"/>
              <a:t> for how to install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platys</a:t>
            </a:r>
          </a:p>
          <a:p>
            <a:r>
              <a:rPr lang="en-GB" dirty="0">
                <a:hlinkClick r:id="rId6"/>
              </a:rPr>
              <a:t>https://github.com/TrivadisPF</a:t>
            </a:r>
            <a:r>
              <a:rPr lang="en-GB">
                <a:hlinkClick r:id="rId6"/>
              </a:rPr>
              <a:t>/platys</a:t>
            </a:r>
            <a:r>
              <a:rPr lang="en-GB"/>
              <a:t>	</a:t>
            </a:r>
            <a:endParaRPr lang="en-GB" dirty="0"/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5E791905-424F-864F-B4CA-EF92E1C9E0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0689" y="801522"/>
            <a:ext cx="4317305" cy="369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4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2D54A-255A-7740-A2E8-80FFB2C67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Trivadis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platys</a:t>
            </a:r>
            <a:r>
              <a:rPr lang="en-CH" dirty="0"/>
              <a:t> – How does it work?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1454CF5-C8D3-F14D-8CF1-5782FAB5C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CH" dirty="0"/>
              <a:t>Create a folder as your platform working directory</a:t>
            </a:r>
          </a:p>
          <a:p>
            <a:pPr marL="342900" indent="-342900">
              <a:buFont typeface="+mj-lt"/>
              <a:buAutoNum type="arabicPeriod"/>
            </a:pPr>
            <a:endParaRPr lang="en-CH" dirty="0"/>
          </a:p>
          <a:p>
            <a:pPr marL="342900" indent="-342900">
              <a:buFont typeface="+mj-lt"/>
              <a:buAutoNum type="arabicPeriod"/>
            </a:pPr>
            <a:endParaRPr lang="en-CH" dirty="0"/>
          </a:p>
          <a:p>
            <a:pPr marL="342900" indent="-342900">
              <a:buFont typeface="+mj-lt"/>
              <a:buAutoNum type="arabicPeriod"/>
            </a:pPr>
            <a:endParaRPr lang="en-CH" dirty="0"/>
          </a:p>
          <a:p>
            <a:pPr marL="342900" indent="-342900">
              <a:buFont typeface="+mj-lt"/>
              <a:buAutoNum type="arabicPeriod"/>
            </a:pPr>
            <a:r>
              <a:rPr lang="en-CH" dirty="0"/>
              <a:t>Initialize the platform using the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platys init</a:t>
            </a:r>
            <a:r>
              <a:rPr lang="en-CH" dirty="0"/>
              <a:t> command</a:t>
            </a:r>
          </a:p>
          <a:p>
            <a:pPr marL="342900" indent="-342900">
              <a:buFont typeface="+mj-lt"/>
              <a:buAutoNum type="arabicPeriod"/>
            </a:pPr>
            <a:endParaRPr lang="en-CH" dirty="0"/>
          </a:p>
          <a:p>
            <a:pPr marL="342900" indent="-342900">
              <a:buFont typeface="+mj-lt"/>
              <a:buAutoNum type="arabicPeriod"/>
            </a:pPr>
            <a:endParaRPr lang="en-CH" dirty="0"/>
          </a:p>
          <a:p>
            <a:pPr marL="342900" indent="-342900">
              <a:buFont typeface="+mj-lt"/>
              <a:buAutoNum type="arabicPeriod"/>
            </a:pPr>
            <a:endParaRPr lang="en-CH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</a:t>
            </a:r>
            <a:r>
              <a:rPr lang="en-CH" dirty="0"/>
              <a:t>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config.yml</a:t>
            </a:r>
            <a:r>
              <a:rPr lang="en-CH" dirty="0"/>
              <a:t> file is created locally, holding all the possible options of the modern-data-platform 1.2.0 stack. See </a:t>
            </a:r>
            <a:r>
              <a:rPr lang="en-CH" dirty="0">
                <a:hlinkClick r:id="rId2"/>
              </a:rPr>
              <a:t>here</a:t>
            </a:r>
            <a:r>
              <a:rPr lang="en-CH" dirty="0"/>
              <a:t> for a documentation of the various options.</a:t>
            </a:r>
          </a:p>
          <a:p>
            <a:pPr marL="342900" indent="-342900">
              <a:buFont typeface="+mj-lt"/>
              <a:buAutoNum type="arabicPeriod"/>
            </a:pPr>
            <a:endParaRPr lang="en-CH" dirty="0"/>
          </a:p>
          <a:p>
            <a:pPr marL="0" indent="0">
              <a:buNone/>
            </a:pPr>
            <a:endParaRPr lang="en-CH" dirty="0"/>
          </a:p>
          <a:p>
            <a:pPr marL="342900" indent="-342900">
              <a:buFont typeface="+mj-lt"/>
              <a:buAutoNum type="arabicPeriod"/>
            </a:pPr>
            <a:endParaRPr lang="en-CH" dirty="0"/>
          </a:p>
          <a:p>
            <a:pPr marL="342900" indent="-342900">
              <a:buFont typeface="+mj-lt"/>
              <a:buAutoNum type="arabicPeriod"/>
            </a:pPr>
            <a:endParaRPr lang="en-CH" dirty="0"/>
          </a:p>
          <a:p>
            <a:pPr marL="0" indent="0">
              <a:buNone/>
            </a:pPr>
            <a:endParaRPr lang="en-CH" dirty="0"/>
          </a:p>
          <a:p>
            <a:pPr marL="342900" indent="-342900">
              <a:buFont typeface="+mj-lt"/>
              <a:buAutoNum type="arabicPeriod"/>
            </a:pPr>
            <a:endParaRPr lang="en-CH" dirty="0"/>
          </a:p>
          <a:p>
            <a:pPr marL="342900" indent="-342900">
              <a:buFont typeface="+mj-lt"/>
              <a:buAutoNum type="arabicPeriod"/>
            </a:pPr>
            <a:endParaRPr lang="en-CH" dirty="0"/>
          </a:p>
          <a:p>
            <a:pPr marL="342900" indent="-342900">
              <a:buFont typeface="+mj-lt"/>
              <a:buAutoNum type="arabicPeriod"/>
            </a:pPr>
            <a:endParaRPr lang="en-CH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3F9019-ACE4-9443-8243-0F74FDD10D9A}"/>
              </a:ext>
            </a:extLst>
          </p:cNvPr>
          <p:cNvSpPr txBox="1"/>
          <p:nvPr/>
        </p:nvSpPr>
        <p:spPr>
          <a:xfrm>
            <a:off x="643569" y="2618487"/>
            <a:ext cx="7912602" cy="646331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platys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-n platys-demo-platform </a:t>
            </a:r>
            <a:b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-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trivadis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/platys-modern-data-platform -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1.2.0</a:t>
            </a:r>
            <a:endParaRPr lang="en-CH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DD93FB-4E8E-1B4D-914F-8D283BC74F7C}"/>
              </a:ext>
            </a:extLst>
          </p:cNvPr>
          <p:cNvSpPr txBox="1"/>
          <p:nvPr/>
        </p:nvSpPr>
        <p:spPr>
          <a:xfrm>
            <a:off x="643569" y="1206169"/>
            <a:ext cx="7912602" cy="646331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platys-demo</a:t>
            </a:r>
          </a:p>
          <a:p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dd platys-demo</a:t>
            </a:r>
            <a:endParaRPr lang="en-CH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570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F140-14AB-2E49-A79A-9BB37630F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Trivadis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platys</a:t>
            </a:r>
            <a:r>
              <a:rPr lang="en-CH" dirty="0"/>
              <a:t> – 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EB1F-5707-774D-BC93-C0DBF2D0D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 startAt="4"/>
            </a:pPr>
            <a:r>
              <a:rPr lang="en-CH" dirty="0"/>
              <a:t>Use an editor to set the needed services to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CH" dirty="0"/>
              <a:t>.</a:t>
            </a:r>
          </a:p>
          <a:p>
            <a:pPr marL="342900" indent="-342900">
              <a:buFont typeface="+mj-lt"/>
              <a:buAutoNum type="arabicPeriod" startAt="4"/>
            </a:pPr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E516FA-59A8-5640-92AE-9A17FB43C084}"/>
              </a:ext>
            </a:extLst>
          </p:cNvPr>
          <p:cNvSpPr txBox="1"/>
          <p:nvPr/>
        </p:nvSpPr>
        <p:spPr>
          <a:xfrm>
            <a:off x="723206" y="1168411"/>
            <a:ext cx="5242589" cy="3539430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GB" sz="1400" dirty="0"/>
              <a:t> # Default values for the generator</a:t>
            </a:r>
          </a:p>
          <a:p>
            <a:r>
              <a:rPr lang="en-GB" sz="1400" dirty="0"/>
              <a:t> # this file can be used as a template for a custom configuration</a:t>
            </a:r>
          </a:p>
          <a:p>
            <a:r>
              <a:rPr lang="en-GB" sz="1400" dirty="0"/>
              <a:t> # or to know about the different variables available for the generator</a:t>
            </a:r>
          </a:p>
          <a:p>
            <a:r>
              <a:rPr lang="en-GB" sz="1400" dirty="0"/>
              <a:t>      platys:</a:t>
            </a:r>
          </a:p>
          <a:p>
            <a:r>
              <a:rPr lang="en-GB" sz="1400" dirty="0"/>
              <a:t>          platform-name: ‘platys-demo'</a:t>
            </a:r>
          </a:p>
          <a:p>
            <a:r>
              <a:rPr lang="en-GB" sz="1400" dirty="0"/>
              <a:t>          stack-image-name: '</a:t>
            </a:r>
            <a:r>
              <a:rPr lang="en-GB" sz="1400" dirty="0" err="1"/>
              <a:t>trivadis</a:t>
            </a:r>
            <a:r>
              <a:rPr lang="en-GB" sz="1400" dirty="0"/>
              <a:t>/platys-modern-data-platform'</a:t>
            </a:r>
          </a:p>
          <a:p>
            <a:r>
              <a:rPr lang="en-GB" sz="1400" dirty="0"/>
              <a:t>          stack-image-version: '1.2.0'</a:t>
            </a:r>
          </a:p>
          <a:p>
            <a:endParaRPr lang="en-GB" sz="1400" dirty="0"/>
          </a:p>
          <a:p>
            <a:r>
              <a:rPr lang="en-GB" sz="1400" dirty="0"/>
              <a:t>      # ===== Apache Zookeeper ========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KAFKA_enable</a:t>
            </a:r>
            <a:r>
              <a:rPr lang="en-GB" sz="1400" dirty="0"/>
              <a:t>: </a:t>
            </a:r>
            <a:r>
              <a:rPr lang="en-GB" sz="1400" b="1" dirty="0">
                <a:solidFill>
                  <a:srgbClr val="FF0000"/>
                </a:solidFill>
              </a:rPr>
              <a:t>true</a:t>
            </a:r>
          </a:p>
          <a:p>
            <a:r>
              <a:rPr lang="en-GB" sz="1400" dirty="0"/>
              <a:t>      # one of enterprise, community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KAFKA_edition</a:t>
            </a:r>
            <a:r>
              <a:rPr lang="en-GB" sz="1400" dirty="0"/>
              <a:t>: 'community'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KAFKA_volume_map_data</a:t>
            </a:r>
            <a:r>
              <a:rPr lang="en-GB" sz="1400" dirty="0"/>
              <a:t>: false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KAFKA_broker_nodes</a:t>
            </a:r>
            <a:r>
              <a:rPr lang="en-GB" sz="1400" dirty="0"/>
              <a:t>: 3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KAFKA_delete_topic_enable</a:t>
            </a:r>
            <a:r>
              <a:rPr lang="en-GB" sz="1400" dirty="0"/>
              <a:t>: false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KAFKA_auto_create_topics_enable</a:t>
            </a:r>
            <a:r>
              <a:rPr lang="en-GB" sz="1400" dirty="0"/>
              <a:t>: false</a:t>
            </a:r>
            <a:endParaRPr lang="en-CH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841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F140-14AB-2E49-A79A-9BB37630F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Trivadis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platys</a:t>
            </a:r>
            <a:r>
              <a:rPr lang="en-CH" dirty="0"/>
              <a:t> – 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EB1F-5707-774D-BC93-C0DBF2D0D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 startAt="5"/>
            </a:pPr>
            <a:r>
              <a:rPr lang="en-CH" dirty="0"/>
              <a:t>Run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platys gen</a:t>
            </a:r>
            <a:r>
              <a:rPr lang="en-CH" dirty="0"/>
              <a:t> to generate your platform</a:t>
            </a:r>
          </a:p>
          <a:p>
            <a:pPr marL="342900" indent="-342900">
              <a:buFont typeface="+mj-lt"/>
              <a:buAutoNum type="arabicPeriod" startAt="5"/>
            </a:pPr>
            <a:endParaRPr lang="en-CH" dirty="0"/>
          </a:p>
          <a:p>
            <a:pPr marL="342900" indent="-342900">
              <a:buFont typeface="+mj-lt"/>
              <a:buAutoNum type="arabicPeriod" startAt="5"/>
            </a:pPr>
            <a:endParaRPr lang="en-CH" dirty="0"/>
          </a:p>
          <a:p>
            <a:pPr marL="342900" indent="-342900">
              <a:buFont typeface="+mj-lt"/>
              <a:buAutoNum type="arabicPeriod" startAt="5"/>
            </a:pPr>
            <a:r>
              <a:rPr lang="en-CH" dirty="0"/>
              <a:t>A folder with the name of the platform is created and in which all the artefacts for the Docker Compose stack can be found 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en-CH" dirty="0"/>
              <a:t>Navigate into that folder and start the stack using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docker-compose up</a:t>
            </a:r>
          </a:p>
          <a:p>
            <a:pPr marL="342900" indent="-342900">
              <a:buFont typeface="+mj-lt"/>
              <a:buAutoNum type="arabicPeriod" startAt="5"/>
            </a:pPr>
            <a:endParaRPr lang="en-CH" dirty="0"/>
          </a:p>
          <a:p>
            <a:pPr marL="342900" indent="-342900">
              <a:buFont typeface="+mj-lt"/>
              <a:buAutoNum type="arabicPeriod" startAt="5"/>
            </a:pPr>
            <a:endParaRPr lang="en-CH" dirty="0"/>
          </a:p>
          <a:p>
            <a:pPr marL="342900" indent="-342900">
              <a:buFont typeface="+mj-lt"/>
              <a:buAutoNum type="arabicPeriod" startAt="5"/>
            </a:pPr>
            <a:endParaRPr lang="en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5B4DA4-DE8F-364E-81CB-1036185880FA}"/>
              </a:ext>
            </a:extLst>
          </p:cNvPr>
          <p:cNvSpPr txBox="1"/>
          <p:nvPr/>
        </p:nvSpPr>
        <p:spPr>
          <a:xfrm>
            <a:off x="719769" y="1234076"/>
            <a:ext cx="1860146" cy="369332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platys gen</a:t>
            </a:r>
            <a:endParaRPr lang="en-CH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CDC7AF-996C-2B4F-8FEB-1997464450DB}"/>
              </a:ext>
            </a:extLst>
          </p:cNvPr>
          <p:cNvSpPr txBox="1"/>
          <p:nvPr/>
        </p:nvSpPr>
        <p:spPr>
          <a:xfrm>
            <a:off x="719769" y="2887617"/>
            <a:ext cx="3852231" cy="646331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cd platys-demo-platform</a:t>
            </a:r>
          </a:p>
          <a:p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docker-compose up -d</a:t>
            </a:r>
            <a:endParaRPr lang="en-CH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245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2B6FB-C7DA-134D-85B5-56217061B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Trivadis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platys</a:t>
            </a:r>
            <a:r>
              <a:rPr lang="en-CH" dirty="0"/>
              <a:t> – Tips and Tricks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0D6A5-7E09-3944-8B45-15B12ED00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In the init you can also pass a list of services to directly set to true to omit having to edit the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config.yml</a:t>
            </a:r>
          </a:p>
          <a:p>
            <a:endParaRPr lang="en-CH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CH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CH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H" dirty="0"/>
              <a:t>You can list the available service of a given platform stack by using the 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list_services</a:t>
            </a:r>
            <a:r>
              <a:rPr lang="en-CH" dirty="0"/>
              <a:t> command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ACE38A-9EE2-8647-93FB-4B338A8FA910}"/>
              </a:ext>
            </a:extLst>
          </p:cNvPr>
          <p:cNvSpPr txBox="1"/>
          <p:nvPr/>
        </p:nvSpPr>
        <p:spPr>
          <a:xfrm>
            <a:off x="615699" y="1431944"/>
            <a:ext cx="7912602" cy="830997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platys </a:t>
            </a:r>
            <a:r>
              <a:rPr lang="en-GB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-n platys-demo-platform </a:t>
            </a:r>
            <a:b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-</a:t>
            </a:r>
            <a:r>
              <a:rPr lang="en-GB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</a:t>
            </a:r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trivadis</a:t>
            </a:r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/platys-modern-data-platform -</a:t>
            </a:r>
            <a:r>
              <a:rPr lang="en-GB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</a:t>
            </a:r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1.2.0</a:t>
            </a:r>
          </a:p>
          <a:p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-f -s KAFKA,SPARK,JUPYTER</a:t>
            </a:r>
            <a:endParaRPr lang="en-CH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97F728-6DAE-104C-B0BF-8F51015F4835}"/>
              </a:ext>
            </a:extLst>
          </p:cNvPr>
          <p:cNvSpPr txBox="1"/>
          <p:nvPr/>
        </p:nvSpPr>
        <p:spPr>
          <a:xfrm>
            <a:off x="615699" y="2854485"/>
            <a:ext cx="7912602" cy="584775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platys </a:t>
            </a:r>
            <a:r>
              <a:rPr lang="en-GB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list_services</a:t>
            </a:r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GB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sn</a:t>
            </a:r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trivadis</a:t>
            </a:r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/platys-modern-data-platform          </a:t>
            </a:r>
            <a:b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-</a:t>
            </a:r>
            <a:r>
              <a:rPr lang="en-GB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</a:t>
            </a:r>
            <a:r>
              <a:rPr lang="en-GB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1.2.0 </a:t>
            </a:r>
            <a:endParaRPr lang="en-CH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363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4756F-0240-3649-AAD5-08F16933E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6" y="120885"/>
            <a:ext cx="7517280" cy="588376"/>
          </a:xfrm>
        </p:spPr>
        <p:txBody>
          <a:bodyPr/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en-CH" dirty="0">
                <a:latin typeface="Courier New" panose="02070309020205020404" pitchFamily="49" charset="0"/>
                <a:cs typeface="Courier New" panose="02070309020205020404" pitchFamily="49" charset="0"/>
              </a:rPr>
              <a:t>odern-data-platform</a:t>
            </a:r>
            <a:r>
              <a:rPr lang="en-CH" dirty="0"/>
              <a:t> – Service Overview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D1DE02A-6CF2-F141-8852-4FA1DC4E3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61" y="709261"/>
            <a:ext cx="5774470" cy="431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60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6516784"/>
      </p:ext>
    </p:extLst>
  </p:cSld>
  <p:clrMapOvr>
    <a:masterClrMapping/>
  </p:clrMapOvr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E1B090B0-AF7A-444F-9E84-43A4E17F0019}" vid="{F64AD7B3-42F6-0949-A4D1-B671BEA2D68D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GeneralDocType" ma:contentTypeID="0x0101003E03BD88464FD44EBFDF5226D4636C49004DD8C34362363044B6CF38E866EC5C1D" ma:contentTypeVersion="4" ma:contentTypeDescription="" ma:contentTypeScope="" ma:versionID="a28ead60c7cc052ea3ccb972873efad4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5f3a282abe5b16420b678c772791c062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ValidTo" minOccurs="0"/>
                <xsd:element ref="ns1:Responsible" minOccurs="0"/>
                <xsd:element ref="ns1:SecurityLeve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ValidTo" ma:index="1" nillable="true" ma:displayName="Valid To" ma:description="" ma:format="DateOnly" ma:indexed="true" ma:internalName="ValidTo" ma:readOnly="false">
      <xsd:simpleType>
        <xsd:restriction base="dms:DateTime"/>
      </xsd:simpleType>
    </xsd:element>
    <xsd:element name="Responsible" ma:index="2" nillable="true" ma:displayName="Responsible" ma:description="" ma:indexed="true" ma:list="UserInfo" ma:internalName="Responsibl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ecurityLevel" ma:index="3" nillable="true" ma:displayName="Security Level" ma:default="internal" ma:description="" ma:format="RadioButtons" ma:indexed="true" ma:internalName="SecurityLevel">
      <xsd:simpleType>
        <xsd:restriction base="dms:Choice">
          <xsd:enumeration value="public"/>
          <xsd:enumeration value="internal"/>
          <xsd:enumeration value="confidential"/>
          <xsd:enumeration value="secret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sponsible xmlns="http://schemas.microsoft.com/sharepoint/v3">
      <UserInfo>
        <DisplayName>Konrad Häfeli</DisplayName>
        <AccountId>66</AccountId>
        <AccountType/>
      </UserInfo>
    </Responsible>
    <SecurityLevel xmlns="http://schemas.microsoft.com/sharepoint/v3">internal</SecurityLevel>
    <ValidTo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19CC95B-1863-4AB0-AA21-8C746B4890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7B61C64-2BA7-4FC3-A886-543C178DB3EA}">
  <ds:schemaRefs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8AB413BD-3E0D-47C2-ADB2-7A55EFD20AB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TVD_DE_16zu9_2016_v1.1</Template>
  <TotalTime>25208</TotalTime>
  <Words>460</Words>
  <Application>Microsoft Macintosh PowerPoint</Application>
  <PresentationFormat>On-screen Show (16:9)</PresentationFormat>
  <Paragraphs>69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Courier New</vt:lpstr>
      <vt:lpstr>Impact</vt:lpstr>
      <vt:lpstr>Lucida Grande</vt:lpstr>
      <vt:lpstr>Nunito</vt:lpstr>
      <vt:lpstr>Segoe UI</vt:lpstr>
      <vt:lpstr>Wingdings</vt:lpstr>
      <vt:lpstr>Benutzerdefiniertes Design</vt:lpstr>
      <vt:lpstr>Platys – Platform in a box</vt:lpstr>
      <vt:lpstr>Trivadis platys – Data Platform in a Box</vt:lpstr>
      <vt:lpstr>Trivadis platys – How does it work?</vt:lpstr>
      <vt:lpstr>Trivadis platys – How does it work?</vt:lpstr>
      <vt:lpstr>Trivadis platys – How does it work?</vt:lpstr>
      <vt:lpstr>Trivadis platys – Tips and Tricks</vt:lpstr>
      <vt:lpstr>modern-data-platform – Service Overview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Überschrift</dc:title>
  <dc:creator>Björn Bröhl</dc:creator>
  <cp:lastModifiedBy>Guido Schmutz</cp:lastModifiedBy>
  <cp:revision>1378</cp:revision>
  <cp:lastPrinted>2020-02-12T10:48:55Z</cp:lastPrinted>
  <dcterms:created xsi:type="dcterms:W3CDTF">2017-10-30T14:31:32Z</dcterms:created>
  <dcterms:modified xsi:type="dcterms:W3CDTF">2020-02-12T10:50:57Z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0x0101003E03BD88464FD44EBFDF5226D4636C49004DD8C34362363044B6CF38E866EC5C1D</vt:lpwstr>
  </property>
  <property fmtid="{D5CDD505-2E9C-101B-9397-08002B2CF9AE}" pid="3" name="BDSDiscipline">
    <vt:lpwstr>18;#INFR-GEN|d4674c11-04c6-4cec-93ba-85f2ca2bbe19</vt:lpwstr>
  </property>
  <property fmtid="{D5CDD505-2E9C-101B-9397-08002B2CF9AE}" pid="4" name="Spearheadtopic">
    <vt:lpwstr/>
  </property>
</Properties>
</file>